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77" r:id="rId2"/>
  </p:sldMasterIdLst>
  <p:notesMasterIdLst>
    <p:notesMasterId r:id="rId33"/>
  </p:notesMasterIdLst>
  <p:handoutMasterIdLst>
    <p:handoutMasterId r:id="rId34"/>
  </p:handoutMasterIdLst>
  <p:sldIdLst>
    <p:sldId id="257" r:id="rId3"/>
    <p:sldId id="262" r:id="rId4"/>
    <p:sldId id="269" r:id="rId5"/>
    <p:sldId id="275" r:id="rId6"/>
    <p:sldId id="271" r:id="rId7"/>
    <p:sldId id="276" r:id="rId8"/>
    <p:sldId id="264" r:id="rId9"/>
    <p:sldId id="265" r:id="rId10"/>
    <p:sldId id="270" r:id="rId11"/>
    <p:sldId id="263" r:id="rId12"/>
    <p:sldId id="266" r:id="rId13"/>
    <p:sldId id="272" r:id="rId14"/>
    <p:sldId id="274" r:id="rId15"/>
    <p:sldId id="273" r:id="rId16"/>
    <p:sldId id="286" r:id="rId17"/>
    <p:sldId id="267" r:id="rId18"/>
    <p:sldId id="287" r:id="rId19"/>
    <p:sldId id="268" r:id="rId20"/>
    <p:sldId id="277" r:id="rId21"/>
    <p:sldId id="278" r:id="rId22"/>
    <p:sldId id="288" r:id="rId23"/>
    <p:sldId id="279" r:id="rId24"/>
    <p:sldId id="280" r:id="rId25"/>
    <p:sldId id="289" r:id="rId26"/>
    <p:sldId id="290" r:id="rId27"/>
    <p:sldId id="281" r:id="rId28"/>
    <p:sldId id="284" r:id="rId29"/>
    <p:sldId id="282" r:id="rId30"/>
    <p:sldId id="283" r:id="rId31"/>
    <p:sldId id="285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20"/>
    <a:srgbClr val="E66B5B"/>
    <a:srgbClr val="FFFFCC"/>
    <a:srgbClr val="003264"/>
    <a:srgbClr val="003D7C"/>
    <a:srgbClr val="010000"/>
    <a:srgbClr val="619080"/>
    <a:srgbClr val="99CCCC"/>
    <a:srgbClr val="6699CC"/>
    <a:srgbClr val="E5B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65" autoAdjust="0"/>
    <p:restoredTop sz="94810" autoAdjust="0"/>
  </p:normalViewPr>
  <p:slideViewPr>
    <p:cSldViewPr snapToGrid="0">
      <p:cViewPr>
        <p:scale>
          <a:sx n="130" d="100"/>
          <a:sy n="130" d="100"/>
        </p:scale>
        <p:origin x="10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t" anchorCtr="0" compatLnSpc="1">
            <a:prstTxWarp prst="textNoShape">
              <a:avLst/>
            </a:prstTxWarp>
          </a:bodyPr>
          <a:lstStyle>
            <a:lvl1pPr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t" anchorCtr="0" compatLnSpc="1">
            <a:prstTxWarp prst="textNoShape">
              <a:avLst/>
            </a:prstTxWarp>
          </a:bodyPr>
          <a:lstStyle>
            <a:lvl1pPr algn="r"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b" anchorCtr="0" compatLnSpc="1">
            <a:prstTxWarp prst="textNoShape">
              <a:avLst/>
            </a:prstTxWarp>
          </a:bodyPr>
          <a:lstStyle>
            <a:lvl1pPr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0" tIns="44755" rIns="89510" bIns="44755" numCol="1" anchor="b" anchorCtr="0" compatLnSpc="1">
            <a:prstTxWarp prst="textNoShape">
              <a:avLst/>
            </a:prstTxWarp>
          </a:bodyPr>
          <a:lstStyle>
            <a:lvl1pPr algn="r" defTabSz="894378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E4E61F8C-8B83-46FD-924E-318F610A7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>
            <a:lvl1pPr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>
            <a:lvl1pPr algn="r"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8013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b" anchorCtr="0" compatLnSpc="1">
            <a:prstTxWarp prst="textNoShape">
              <a:avLst/>
            </a:prstTxWarp>
          </a:bodyPr>
          <a:lstStyle>
            <a:lvl1pPr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9" rIns="92275" bIns="46139" numCol="1" anchor="b" anchorCtr="0" compatLnSpc="1">
            <a:prstTxWarp prst="textNoShape">
              <a:avLst/>
            </a:prstTxWarp>
          </a:bodyPr>
          <a:lstStyle>
            <a:lvl1pPr algn="r" defTabSz="924192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DB9721C8-080E-4AE7-89F7-915173249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68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721C8-080E-4AE7-89F7-9151732499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Wizard was a home</a:t>
            </a:r>
            <a:r>
              <a:rPr lang="en-US" baseline="0" dirty="0" smtClean="0"/>
              <a:t>-grown text to HTML converter. VCC was the virtual conference center, a simple discussion board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721C8-080E-4AE7-89F7-9151732499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Merger of OTLE</a:t>
            </a:r>
            <a:r>
              <a:rPr lang="en-US" baseline="0" dirty="0" smtClean="0"/>
              <a:t> and EMIL (Electronic Media Integration Lab)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721C8-080E-4AE7-89F7-9151732499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3623637" y="-3620681"/>
            <a:ext cx="1899684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6085317"/>
            <a:ext cx="1610832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4661592"/>
            <a:ext cx="7239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2509285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4421079" y="2135077"/>
            <a:ext cx="30480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84" y="649668"/>
            <a:ext cx="2345187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7287"/>
            <a:ext cx="8305800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555"/>
            <a:ext cx="83058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530E-D695-45C9-AFB6-E411BBE0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6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58556"/>
            <a:ext cx="4081571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556"/>
            <a:ext cx="41148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893" y="1351145"/>
            <a:ext cx="4125260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351144"/>
            <a:ext cx="4114287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1" y="3868932"/>
            <a:ext cx="4114287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2BB6-1A9C-452C-B494-FBD8DDFC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895" y="1301922"/>
            <a:ext cx="4076033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301922"/>
            <a:ext cx="4114287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895" y="3937845"/>
            <a:ext cx="4076033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3937845"/>
            <a:ext cx="4114287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62A-80FB-44D8-8A0D-CECAD572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2895" y="1348711"/>
            <a:ext cx="8309593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80C0-0ACE-425D-849B-9C4339D9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96" y="4800600"/>
            <a:ext cx="6685089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0997" y="612775"/>
            <a:ext cx="6685089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996" y="5367338"/>
            <a:ext cx="6685089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16E3-BCC5-4306-8204-3518F102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2066629" y="-219370"/>
            <a:ext cx="50137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6085317"/>
            <a:ext cx="1610832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4509981"/>
            <a:ext cx="7239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2357674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4421079" y="2135077"/>
            <a:ext cx="30480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3644296" y="-3648115"/>
            <a:ext cx="184378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91" y="649668"/>
            <a:ext cx="2343172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7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4421079" y="2135077"/>
            <a:ext cx="304800" cy="9141046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3644296" y="-3648115"/>
            <a:ext cx="184378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6085317"/>
            <a:ext cx="1610832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4661592"/>
            <a:ext cx="7239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2509285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91" y="649668"/>
            <a:ext cx="2343172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1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659971"/>
            <a:ext cx="7239000" cy="2819400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3707969"/>
            <a:ext cx="7239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3644297" y="1365584"/>
            <a:ext cx="184378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00800"/>
            <a:ext cx="1905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91" y="5485179"/>
            <a:ext cx="2343172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8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3644297" y="1365584"/>
            <a:ext cx="184378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00800"/>
            <a:ext cx="1905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659971"/>
            <a:ext cx="7239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3362155"/>
            <a:ext cx="7239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 rot="5400000">
            <a:off x="4516139" y="455721"/>
            <a:ext cx="114680" cy="9141046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91" y="5485179"/>
            <a:ext cx="2343172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3684262" y="1398263"/>
            <a:ext cx="1778432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659971"/>
            <a:ext cx="7239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3362155"/>
            <a:ext cx="7239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400800"/>
            <a:ext cx="1905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4516139" y="455721"/>
            <a:ext cx="114680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84" y="5485179"/>
            <a:ext cx="2345187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7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4029446" y="1743448"/>
            <a:ext cx="108806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50" y="6038330"/>
            <a:ext cx="552175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8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1144478" y="-1141522"/>
            <a:ext cx="68580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20" y="6038330"/>
            <a:ext cx="552221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7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" y="1"/>
            <a:ext cx="9144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 rot="5400000">
            <a:off x="4029446" y="1743448"/>
            <a:ext cx="108806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50" y="6038330"/>
            <a:ext cx="552175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7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570" y="147287"/>
            <a:ext cx="8315201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8" y="1358555"/>
            <a:ext cx="8315202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6512" y="6553200"/>
            <a:ext cx="1995258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568" y="6553200"/>
            <a:ext cx="4927869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4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7287"/>
            <a:ext cx="8305800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555"/>
            <a:ext cx="83058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530E-D695-45C9-AFB6-E411BBE0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58556"/>
            <a:ext cx="4081571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556"/>
            <a:ext cx="41148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59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893" y="1351145"/>
            <a:ext cx="4125260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351144"/>
            <a:ext cx="4114287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1" y="3868932"/>
            <a:ext cx="4114287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2BB6-1A9C-452C-B494-FBD8DDFC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29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895" y="1301922"/>
            <a:ext cx="4076033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301922"/>
            <a:ext cx="4114287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895" y="3937845"/>
            <a:ext cx="4076033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3937845"/>
            <a:ext cx="4114287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62A-80FB-44D8-8A0D-CECAD572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43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2895" y="1348711"/>
            <a:ext cx="8309593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80C0-0ACE-425D-849B-9C4339D9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131"/>
            <a:ext cx="83058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80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96" y="4800600"/>
            <a:ext cx="6685089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0997" y="612775"/>
            <a:ext cx="6685089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996" y="5367338"/>
            <a:ext cx="6685089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16E3-BCC5-4306-8204-3518F102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867914" y="6553200"/>
            <a:ext cx="2893856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5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 userDrawn="1"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68061" y="5745753"/>
            <a:ext cx="1610832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6688" y="4461865"/>
            <a:ext cx="7239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2309558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84" y="799570"/>
            <a:ext cx="2345187" cy="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7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4029445" y="1743445"/>
            <a:ext cx="1088068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20" y="6038330"/>
            <a:ext cx="5522212" cy="466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4029446" y="1743448"/>
            <a:ext cx="1088067" cy="914104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en-US" sz="2000" dirty="0">
              <a:solidFill>
                <a:srgbClr val="FFCC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50" y="6038330"/>
            <a:ext cx="552175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7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1144478" y="-1141522"/>
            <a:ext cx="68580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20" y="6038330"/>
            <a:ext cx="552221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1144478" y="-1141522"/>
            <a:ext cx="6858000" cy="9141044"/>
          </a:xfrm>
          <a:prstGeom prst="rect">
            <a:avLst/>
          </a:prstGeom>
          <a:solidFill>
            <a:srgbClr val="FBCE2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6688" y="1921457"/>
            <a:ext cx="7239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00326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50" y="6038330"/>
            <a:ext cx="552175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1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1144478" y="-1141521"/>
            <a:ext cx="6858000" cy="91410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4029445" y="1743445"/>
            <a:ext cx="1088068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" y="1"/>
            <a:ext cx="9144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20" y="6038330"/>
            <a:ext cx="5522212" cy="4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4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570" y="147287"/>
            <a:ext cx="8315201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8" y="1358555"/>
            <a:ext cx="8315202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003D7C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6512" y="6553200"/>
            <a:ext cx="1995258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568" y="6553200"/>
            <a:ext cx="4927869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 userDrawn="1"/>
        </p:nvSpPr>
        <p:spPr bwMode="auto">
          <a:xfrm rot="5400000">
            <a:off x="4303822" y="2020778"/>
            <a:ext cx="533400" cy="9141044"/>
          </a:xfrm>
          <a:prstGeom prst="rect">
            <a:avLst/>
          </a:prstGeom>
          <a:solidFill>
            <a:srgbClr val="FBCE2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 rot="5400000">
            <a:off x="4004537" y="-4001581"/>
            <a:ext cx="1137884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284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8402"/>
            <a:ext cx="83058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48222" y="6553200"/>
            <a:ext cx="29135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38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rgbClr val="0032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5447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rgbClr val="003264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1BD493C5-18C0-4657-ABB8-57661F65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074059" y="1137884"/>
            <a:ext cx="7765143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8570914" y="723901"/>
            <a:ext cx="77788" cy="15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68" r:id="rId2"/>
    <p:sldLayoutId id="2147483796" r:id="rId3"/>
    <p:sldLayoutId id="2147483745" r:id="rId4"/>
    <p:sldLayoutId id="2147483774" r:id="rId5"/>
    <p:sldLayoutId id="2147483771" r:id="rId6"/>
    <p:sldLayoutId id="2147483798" r:id="rId7"/>
    <p:sldLayoutId id="2147483770" r:id="rId8"/>
    <p:sldLayoutId id="2147483740" r:id="rId9"/>
    <p:sldLayoutId id="2147483763" r:id="rId10"/>
    <p:sldLayoutId id="2147483742" r:id="rId11"/>
    <p:sldLayoutId id="2147483752" r:id="rId12"/>
    <p:sldLayoutId id="2147483750" r:id="rId13"/>
    <p:sldLayoutId id="2147483751" r:id="rId14"/>
    <p:sldLayoutId id="214748374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chemeClr val="bg1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003264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003264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003264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264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264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 userDrawn="1"/>
        </p:nvSpPr>
        <p:spPr bwMode="auto">
          <a:xfrm rot="5400000">
            <a:off x="4303822" y="2020778"/>
            <a:ext cx="533400" cy="9141044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 rot="5400000">
            <a:off x="4004537" y="-4001581"/>
            <a:ext cx="1137884" cy="9141044"/>
          </a:xfrm>
          <a:prstGeom prst="rect">
            <a:avLst/>
          </a:prstGeom>
          <a:solidFill>
            <a:srgbClr val="FBCE2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284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8402"/>
            <a:ext cx="83058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48222" y="6553200"/>
            <a:ext cx="29135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38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5447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1BD493C5-18C0-4657-ABB8-57661F65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074059" y="1137884"/>
            <a:ext cx="7765143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8570914" y="723901"/>
            <a:ext cx="77788" cy="15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573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2" r:id="rId3"/>
    <p:sldLayoutId id="2147483797" r:id="rId4"/>
    <p:sldLayoutId id="2147483784" r:id="rId5"/>
    <p:sldLayoutId id="2147483785" r:id="rId6"/>
    <p:sldLayoutId id="2147483799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chemeClr val="tx1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003264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003264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003264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264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264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hyperlink" Target="http://web.archive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406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419" y="1720649"/>
            <a:ext cx="4827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OTLE </a:t>
            </a:r>
            <a:r>
              <a:rPr lang="en-US" dirty="0" smtClean="0"/>
              <a:t>Web Courses: Dry Cleaning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3779" y="2910348"/>
            <a:ext cx="3048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Cost </a:t>
            </a:r>
            <a:r>
              <a:rPr lang="en-US" dirty="0" smtClean="0"/>
              <a:t>Effective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Good looking courses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Built lean in HTML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Ideal for dialup era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44179" y="2910348"/>
            <a:ext cx="3721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Low Volume (Dozens)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Not Scalable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Faculty can’t modify content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Static: Minimal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6142"/>
            <a:ext cx="9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63" y="324465"/>
            <a:ext cx="7022775" cy="4146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6534" y="4949130"/>
            <a:ext cx="7325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CTEL was formed to </a:t>
            </a:r>
            <a:r>
              <a:rPr lang="en-US" smtClean="0"/>
              <a:t>increase capacity of online course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6142"/>
            <a:ext cx="9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20" y="364756"/>
            <a:ext cx="1533832" cy="522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2420" y="5145769"/>
            <a:ext cx="5555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Early LMS: WebCT </a:t>
            </a:r>
            <a:r>
              <a:rPr lang="en-US" smtClean="0"/>
              <a:t>Standard &amp; Campus </a:t>
            </a:r>
            <a:r>
              <a:rPr lang="en-US" dirty="0" smtClean="0"/>
              <a:t>Edition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42" y="1404512"/>
            <a:ext cx="5889932" cy="34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134" y="1818970"/>
            <a:ext cx="5968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WebCT: Teach Them to Fish (but bait the hook)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7291" y="2930012"/>
            <a:ext cx="34388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More </a:t>
            </a:r>
            <a:r>
              <a:rPr lang="en-US" dirty="0" smtClean="0"/>
              <a:t>Scalable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Interaction Tools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Faculty Can Modify*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SME + PM Collaboration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6127" y="2920180"/>
            <a:ext cx="3510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Clunky Interface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Design in HTML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Heavy Support Load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Long Production Process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20" y="364756"/>
            <a:ext cx="1533832" cy="52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4482784"/>
            <a:ext cx="8514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Monsoons</a:t>
            </a:r>
            <a:r>
              <a:rPr lang="en-US" smtClean="0"/>
              <a:t>, Flooding, Power </a:t>
            </a:r>
            <a:r>
              <a:rPr lang="en-US" dirty="0" smtClean="0"/>
              <a:t>Outages, Data Corruption, Backup Problems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6-day LMS outage during Summer Sessions!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6142"/>
            <a:ext cx="9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92" y="226142"/>
            <a:ext cx="5348748" cy="40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68" y="931607"/>
            <a:ext cx="63500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09" y="298043"/>
            <a:ext cx="2117117" cy="547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6142"/>
            <a:ext cx="9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348" y="5053782"/>
            <a:ext cx="7875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Stable, load </a:t>
            </a:r>
            <a:r>
              <a:rPr lang="en-US" dirty="0" smtClean="0"/>
              <a:t>balancing, database back end, Enterprise level product!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1213" y="1406016"/>
            <a:ext cx="7423353" cy="3367643"/>
            <a:chOff x="1546119" y="1799306"/>
            <a:chExt cx="6955605" cy="3367643"/>
          </a:xfrm>
        </p:grpSpPr>
        <p:sp>
          <p:nvSpPr>
            <p:cNvPr id="5" name="TextBox 4"/>
            <p:cNvSpPr txBox="1"/>
            <p:nvPr/>
          </p:nvSpPr>
          <p:spPr>
            <a:xfrm>
              <a:off x="2542839" y="1799306"/>
              <a:ext cx="4963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Vista: Teach </a:t>
              </a:r>
              <a:r>
                <a:rPr lang="en-US" dirty="0" smtClean="0"/>
                <a:t>Them to Fish (but it’s fly fishing!)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46119" y="2910348"/>
              <a:ext cx="6955605" cy="2256601"/>
              <a:chOff x="1787009" y="2930012"/>
              <a:chExt cx="6955605" cy="225660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787009" y="2939844"/>
                <a:ext cx="27972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Pros: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/>
                  <a:t>More </a:t>
                </a:r>
                <a:r>
                  <a:rPr lang="en-US" dirty="0" smtClean="0"/>
                  <a:t>Scalable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/>
                  <a:t>Better Interaction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/>
                  <a:t>Faculty </a:t>
                </a:r>
                <a:r>
                  <a:rPr lang="en-US" dirty="0"/>
                  <a:t>can </a:t>
                </a:r>
                <a:r>
                  <a:rPr lang="en-US" dirty="0" smtClean="0"/>
                  <a:t>modify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/>
                  <a:t>Better </a:t>
                </a:r>
                <a:r>
                  <a:rPr lang="en-US" dirty="0" smtClean="0"/>
                  <a:t>Interface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/>
                  <a:t>Stable under load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dirty="0" smtClean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84287" y="2930012"/>
                <a:ext cx="415832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Cons: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/>
                  <a:t>Migration (~600 courses) painful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/>
                  <a:t>Faculty must use </a:t>
                </a:r>
                <a:r>
                  <a:rPr lang="en-US" dirty="0" err="1" smtClean="0"/>
                  <a:t>DreamWeaver</a:t>
                </a:r>
                <a:endParaRPr lang="en-US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/>
                  <a:t>Still too easy to break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/>
                  <a:t>Still too hard to use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09" y="298043"/>
            <a:ext cx="2117117" cy="5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8171" y="5073446"/>
            <a:ext cx="309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Blackboard </a:t>
            </a:r>
            <a:r>
              <a:rPr lang="en-US" smtClean="0"/>
              <a:t>buys WebCT!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6142"/>
            <a:ext cx="9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84" y="304802"/>
            <a:ext cx="4272933" cy="44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6142"/>
            <a:ext cx="9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03489" y="5211097"/>
            <a:ext cx="5227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CTEL and CRADLEE join to form e-Learning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30" y="226142"/>
            <a:ext cx="4802948" cy="45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136"/>
            <a:ext cx="9144000" cy="3497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767" y="5024283"/>
            <a:ext cx="6420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hundreds of courses, complex transition planning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6142"/>
            <a:ext cx="1730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2009 - 2013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9594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 the Beginning</a:t>
            </a:r>
            <a:r>
              <a:rPr lang="is-IS" sz="2400" dirty="0" smtClean="0"/>
              <a:t>…</a:t>
            </a:r>
          </a:p>
          <a:p>
            <a:pPr algn="ctr"/>
            <a:r>
              <a:rPr lang="is-IS" sz="2400" smtClean="0"/>
              <a:t>The </a:t>
            </a:r>
            <a:r>
              <a:rPr lang="is-IS" sz="2400" dirty="0" smtClean="0"/>
              <a:t>Past, Present and Future of Distance Learning at NAU</a:t>
            </a: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Larry </a:t>
            </a:r>
            <a:r>
              <a:rPr lang="en-US" sz="2400" dirty="0" err="1" smtClean="0"/>
              <a:t>MacPhee</a:t>
            </a:r>
            <a:endParaRPr lang="en-US" sz="2400" dirty="0" smtClean="0"/>
          </a:p>
          <a:p>
            <a:pPr algn="ctr"/>
            <a:r>
              <a:rPr lang="en-US" sz="2400" dirty="0" smtClean="0"/>
              <a:t>e-Learning 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1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231" y="2746215"/>
            <a:ext cx="5149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“The LMS is like death by 1000 paper cuts.”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55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4994" y="1504338"/>
            <a:ext cx="4896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Grade Upload to SIS (LOUIE)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Shell for Every Course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Automation requires “business rules”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Co-convened Courses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Course Deletion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Course Transfer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Incompletes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Record Retention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4994" y="776749"/>
            <a:ext cx="4601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Gradual Automation </a:t>
            </a:r>
            <a:r>
              <a:rPr lang="en-US" smtClean="0"/>
              <a:t>and Enhancement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44877" y="4994788"/>
            <a:ext cx="4001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Boring, hard work, but important!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16" y="828081"/>
            <a:ext cx="6941574" cy="4234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42" y="828081"/>
            <a:ext cx="9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6619" y="1383842"/>
            <a:ext cx="571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Blackboard: Teach Them to Fish (with dynamite!)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1213" y="2526890"/>
            <a:ext cx="2985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Easy to Learn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More Scalable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Faculty </a:t>
            </a:r>
            <a:r>
              <a:rPr lang="en-US" dirty="0"/>
              <a:t>can </a:t>
            </a:r>
            <a:r>
              <a:rPr lang="en-US" dirty="0" smtClean="0"/>
              <a:t>modify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Stable under load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086601" y="2517058"/>
            <a:ext cx="4437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Cons:</a:t>
            </a:r>
          </a:p>
          <a:p>
            <a:r>
              <a:rPr lang="en-US" dirty="0" smtClean="0"/>
              <a:t>Still clunky</a:t>
            </a:r>
          </a:p>
          <a:p>
            <a:r>
              <a:rPr lang="en-US" dirty="0" smtClean="0"/>
              <a:t>Course migration bugs</a:t>
            </a:r>
          </a:p>
          <a:p>
            <a:r>
              <a:rPr lang="en-US" dirty="0" smtClean="0"/>
              <a:t>Too easy to adopt bad pedagogy</a:t>
            </a:r>
          </a:p>
        </p:txBody>
      </p:sp>
    </p:spTree>
    <p:extLst>
      <p:ext uri="{BB962C8B-B14F-4D97-AF65-F5344CB8AC3E}">
        <p14:creationId xmlns:p14="http://schemas.microsoft.com/office/powerpoint/2010/main" val="155621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2658" y="5063612"/>
            <a:ext cx="595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Smooth transition </a:t>
            </a:r>
            <a:r>
              <a:rPr lang="en-US" dirty="0" smtClean="0"/>
              <a:t>from local servers to web-hosted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142" y="828081"/>
            <a:ext cx="9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78" y="1769089"/>
            <a:ext cx="1742142" cy="167291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3952568" y="2605548"/>
            <a:ext cx="1061884" cy="422787"/>
          </a:xfrm>
          <a:prstGeom prst="rightArrow">
            <a:avLst/>
          </a:prstGeom>
          <a:solidFill>
            <a:srgbClr val="FBCE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9186" y="3548258"/>
            <a:ext cx="1891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Locally Hosted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06" y="1552677"/>
            <a:ext cx="32512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5108" y="5063613"/>
            <a:ext cx="4827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LMS Training spikes after </a:t>
            </a:r>
            <a:r>
              <a:rPr lang="en-US" smtClean="0"/>
              <a:t>each transition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6477" y="352323"/>
            <a:ext cx="9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28" y="352323"/>
            <a:ext cx="59436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0671" y="521110"/>
            <a:ext cx="155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LMS Trends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102004"/>
              </p:ext>
            </p:extLst>
          </p:nvPr>
        </p:nvGraphicFramePr>
        <p:xfrm>
          <a:off x="393293" y="1514987"/>
          <a:ext cx="830825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651"/>
                <a:gridCol w="1661651"/>
                <a:gridCol w="1661651"/>
                <a:gridCol w="1661651"/>
                <a:gridCol w="166165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CTEL--&gt;ELC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Delivery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Blackboard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Herculean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Brutal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Strenuous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Rudimentary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Substantial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Substantial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Varies (DIY)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Dozens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Few Hundred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Many Hundred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Thousands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Attempted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0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1859" y="245806"/>
            <a:ext cx="352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Changing Role for e-Learning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1646" y="645916"/>
            <a:ext cx="49702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Reduced </a:t>
            </a:r>
            <a:r>
              <a:rPr lang="en-US" dirty="0"/>
              <a:t>need for LMS training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Reduced technical design assistance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Increased help desk calls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Increased </a:t>
            </a:r>
            <a:r>
              <a:rPr lang="en-US" dirty="0"/>
              <a:t>support for hybrid and </a:t>
            </a:r>
            <a:r>
              <a:rPr lang="en-US" dirty="0" smtClean="0"/>
              <a:t>F2F</a:t>
            </a:r>
          </a:p>
          <a:p>
            <a:r>
              <a:rPr lang="en-US" dirty="0" smtClean="0"/>
              <a:t>More teaching technologies supported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Clickers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Google Apps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Collaborate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/>
              <a:t>Kaltura</a:t>
            </a:r>
            <a:endParaRPr lang="en-US" dirty="0" smtClean="0"/>
          </a:p>
          <a:p>
            <a:r>
              <a:rPr lang="en-US" dirty="0" smtClean="0"/>
              <a:t>Shift toward pedagogy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Academic Integrity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Group Work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Rubrics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Peer Assessment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Lecture Alternatives</a:t>
            </a:r>
          </a:p>
        </p:txBody>
      </p:sp>
    </p:spTree>
    <p:extLst>
      <p:ext uri="{BB962C8B-B14F-4D97-AF65-F5344CB8AC3E}">
        <p14:creationId xmlns:p14="http://schemas.microsoft.com/office/powerpoint/2010/main" val="9901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5141" y="521110"/>
            <a:ext cx="183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LMS Trends II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20735"/>
              </p:ext>
            </p:extLst>
          </p:nvPr>
        </p:nvGraphicFramePr>
        <p:xfrm>
          <a:off x="1248695" y="1416665"/>
          <a:ext cx="6646608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652"/>
                <a:gridCol w="1661652"/>
                <a:gridCol w="1661652"/>
                <a:gridCol w="166165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Fully Online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Fully Online</a:t>
                      </a:r>
                    </a:p>
                    <a:p>
                      <a:r>
                        <a:rPr lang="en-US" dirty="0" smtClean="0"/>
                        <a:t>Hybrid/Blended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Fully Online</a:t>
                      </a:r>
                    </a:p>
                    <a:p>
                      <a:r>
                        <a:rPr lang="en-US" dirty="0" smtClean="0"/>
                        <a:t>Hybrid/Blended</a:t>
                      </a:r>
                    </a:p>
                    <a:p>
                      <a:r>
                        <a:rPr lang="en-US" dirty="0" smtClean="0"/>
                        <a:t>Web</a:t>
                      </a:r>
                      <a:r>
                        <a:rPr lang="en-US" baseline="0" dirty="0" smtClean="0"/>
                        <a:t>-Enhanced</a:t>
                      </a:r>
                    </a:p>
                    <a:p>
                      <a:r>
                        <a:rPr lang="en-US" baseline="0" dirty="0" smtClean="0"/>
                        <a:t>In Class Exams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r>
                        <a:rPr lang="en-US" baseline="0" dirty="0" smtClean="0"/>
                        <a:t> grown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r>
                        <a:rPr lang="en-US" baseline="0" dirty="0" smtClean="0"/>
                        <a:t> grown</a:t>
                      </a:r>
                    </a:p>
                    <a:p>
                      <a:r>
                        <a:rPr lang="en-US" baseline="0" dirty="0" smtClean="0"/>
                        <a:t>Publisher built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 grown</a:t>
                      </a:r>
                    </a:p>
                    <a:p>
                      <a:r>
                        <a:rPr lang="en-US" dirty="0" smtClean="0"/>
                        <a:t>Publisher built*</a:t>
                      </a:r>
                    </a:p>
                    <a:p>
                      <a:r>
                        <a:rPr lang="en-US" dirty="0" smtClean="0"/>
                        <a:t>Adaptive*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7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nut 9"/>
          <p:cNvSpPr/>
          <p:nvPr/>
        </p:nvSpPr>
        <p:spPr bwMode="auto">
          <a:xfrm>
            <a:off x="540773" y="570271"/>
            <a:ext cx="8190271" cy="4178710"/>
          </a:xfrm>
          <a:prstGeom prst="donu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716" y="5134115"/>
            <a:ext cx="528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and more content lives </a:t>
            </a:r>
            <a:r>
              <a:rPr lang="en-US" i="1" u="sng" dirty="0" smtClean="0"/>
              <a:t>outside</a:t>
            </a:r>
            <a:r>
              <a:rPr lang="en-US" dirty="0" smtClean="0"/>
              <a:t> the LMS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462936" y="1228496"/>
            <a:ext cx="1848754" cy="56263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/>
              <a:t>Pearson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860966" y="3591746"/>
            <a:ext cx="1759034" cy="5626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Cengage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222434" y="3968656"/>
            <a:ext cx="2218748" cy="56263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McGraw-Hill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486853" y="2011416"/>
            <a:ext cx="1244191" cy="56263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Wiley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529506" y="723884"/>
            <a:ext cx="1911676" cy="56263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macmillan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62936" y="3525892"/>
            <a:ext cx="1968522" cy="56263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OpenStax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94" y="1791126"/>
            <a:ext cx="1742142" cy="16729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860966" y="1135496"/>
            <a:ext cx="1759034" cy="562630"/>
          </a:xfrm>
          <a:prstGeom prst="ellipse">
            <a:avLst/>
          </a:prstGeom>
          <a:solidFill>
            <a:srgbClr val="FBCE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Adaptive</a:t>
            </a:r>
          </a:p>
        </p:txBody>
      </p:sp>
    </p:spTree>
    <p:extLst>
      <p:ext uri="{BB962C8B-B14F-4D97-AF65-F5344CB8AC3E}">
        <p14:creationId xmlns:p14="http://schemas.microsoft.com/office/powerpoint/2010/main" val="1386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6921" y="5240592"/>
            <a:ext cx="714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Teaching @ </a:t>
            </a:r>
            <a:r>
              <a:rPr lang="en-US" smtClean="0"/>
              <a:t>Statewide Sites: Planes</a:t>
            </a:r>
            <a:r>
              <a:rPr lang="en-US" dirty="0" smtClean="0"/>
              <a:t>, Trains and Automobiles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20" y="208115"/>
            <a:ext cx="6578600" cy="492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6142"/>
            <a:ext cx="924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1970s</a:t>
            </a:r>
          </a:p>
          <a:p>
            <a:pPr algn="ctr"/>
            <a:r>
              <a:rPr lang="en-US" dirty="0"/>
              <a:t>&amp;</a:t>
            </a:r>
            <a:endParaRPr lang="en-US" dirty="0" smtClean="0"/>
          </a:p>
          <a:p>
            <a:r>
              <a:rPr lang="en-US" dirty="0" smtClean="0"/>
              <a:t>1980s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921" y="5073445"/>
            <a:ext cx="223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of the LMS</a:t>
            </a:r>
            <a:endParaRPr lang="is-IS" dirty="0" smtClean="0"/>
          </a:p>
        </p:txBody>
      </p:sp>
      <p:sp>
        <p:nvSpPr>
          <p:cNvPr id="5" name="Oval Callout 4"/>
          <p:cNvSpPr/>
          <p:nvPr/>
        </p:nvSpPr>
        <p:spPr bwMode="auto">
          <a:xfrm>
            <a:off x="725128" y="288095"/>
            <a:ext cx="2104104" cy="995422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2021: TRIF Funding?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6264374" y="221423"/>
            <a:ext cx="2310582" cy="1012723"/>
          </a:xfrm>
          <a:prstGeom prst="wedgeEllipseCallou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Blackboard Ultra?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3374921" y="160443"/>
            <a:ext cx="2408903" cy="995422"/>
          </a:xfrm>
          <a:prstGeom prst="wedgeEllipseCallou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LMS Innovation?</a:t>
            </a:r>
          </a:p>
        </p:txBody>
      </p:sp>
      <p:sp>
        <p:nvSpPr>
          <p:cNvPr id="11" name="Oval Callout 10"/>
          <p:cNvSpPr/>
          <p:nvPr/>
        </p:nvSpPr>
        <p:spPr bwMode="auto">
          <a:xfrm>
            <a:off x="266699" y="1631243"/>
            <a:ext cx="1976284" cy="995422"/>
          </a:xfrm>
          <a:prstGeom prst="wedgeEllipseCallou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Publisher Content?</a:t>
            </a:r>
          </a:p>
        </p:txBody>
      </p:sp>
      <p:sp>
        <p:nvSpPr>
          <p:cNvPr id="12" name="Oval Callout 11"/>
          <p:cNvSpPr/>
          <p:nvPr/>
        </p:nvSpPr>
        <p:spPr bwMode="auto">
          <a:xfrm>
            <a:off x="420329" y="2912389"/>
            <a:ext cx="2408903" cy="995422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Adaptive Courseware?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1324892" y="4032850"/>
            <a:ext cx="2625213" cy="995422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Personalized Learning?</a:t>
            </a:r>
          </a:p>
        </p:txBody>
      </p:sp>
      <p:sp>
        <p:nvSpPr>
          <p:cNvPr id="14" name="Oval Callout 13"/>
          <p:cNvSpPr/>
          <p:nvPr/>
        </p:nvSpPr>
        <p:spPr bwMode="auto">
          <a:xfrm>
            <a:off x="6221362" y="2599427"/>
            <a:ext cx="1936954" cy="995422"/>
          </a:xfrm>
          <a:prstGeom prst="wedgeEllipseCallou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Content Migration?</a:t>
            </a:r>
          </a:p>
        </p:txBody>
      </p:sp>
      <p:sp>
        <p:nvSpPr>
          <p:cNvPr id="15" name="Oval Callout 14"/>
          <p:cNvSpPr/>
          <p:nvPr/>
        </p:nvSpPr>
        <p:spPr bwMode="auto">
          <a:xfrm>
            <a:off x="2800962" y="1528240"/>
            <a:ext cx="2730907" cy="1428214"/>
          </a:xfrm>
          <a:prstGeom prst="wedgeEllipseCallo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Teaching &amp; Learning Center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4230327" y="3328829"/>
            <a:ext cx="1553497" cy="995422"/>
          </a:xfrm>
          <a:prstGeom prst="wedgeEllipseCallou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NAU Online?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5862480" y="1550893"/>
            <a:ext cx="1720645" cy="562630"/>
          </a:xfrm>
          <a:prstGeom prst="wedgeEllipseCallout">
            <a:avLst/>
          </a:prstGeom>
          <a:solidFill>
            <a:srgbClr val="E66B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Canvas?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7583125" y="1792680"/>
            <a:ext cx="1307690" cy="562630"/>
          </a:xfrm>
          <a:prstGeom prst="wedgeEllipseCallou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D2L?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6066504" y="4032850"/>
            <a:ext cx="1966451" cy="99542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Effective Pedagogy</a:t>
            </a:r>
          </a:p>
        </p:txBody>
      </p:sp>
    </p:spTree>
    <p:extLst>
      <p:ext uri="{BB962C8B-B14F-4D97-AF65-F5344CB8AC3E}">
        <p14:creationId xmlns:p14="http://schemas.microsoft.com/office/powerpoint/2010/main" val="5595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613" y="1504339"/>
            <a:ext cx="506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Face-to-Face Instruction at Statewide Sites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3611" y="2674374"/>
            <a:ext cx="3701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Serves rural community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Good courses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Grows NAU enrollment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38989" y="2674374"/>
            <a:ext cx="3295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Instructor travel needed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Expensive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081" y="5161934"/>
            <a:ext cx="5159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Remote </a:t>
            </a:r>
            <a:r>
              <a:rPr lang="en-US" dirty="0" smtClean="0"/>
              <a:t>Instruction via Interactive Television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90" y="226142"/>
            <a:ext cx="6311285" cy="4712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6142"/>
            <a:ext cx="924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Early</a:t>
            </a:r>
          </a:p>
          <a:p>
            <a:pPr algn="ctr"/>
            <a:r>
              <a:rPr lang="en-US" dirty="0" smtClean="0"/>
              <a:t>1990s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5702" y="1393673"/>
            <a:ext cx="4794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Interactive Instructional Television (IITV)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79871" y="2517058"/>
            <a:ext cx="38331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Serves rural community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Good courses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Grows NAU enrollment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No Instructor </a:t>
            </a:r>
            <a:r>
              <a:rPr lang="en-US" dirty="0" smtClean="0"/>
              <a:t>travel needed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89062" y="2517058"/>
            <a:ext cx="3412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Lots of technical </a:t>
            </a:r>
            <a:r>
              <a:rPr lang="en-US" dirty="0" smtClean="0"/>
              <a:t>support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Expensive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9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8" y="2386371"/>
            <a:ext cx="7698658" cy="1685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4477" y="175997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web.archive.org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794" y="5106446"/>
            <a:ext cx="391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 1990s: Early Web Courses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21" y="326103"/>
            <a:ext cx="5968590" cy="4518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6142"/>
            <a:ext cx="9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38" y="226142"/>
            <a:ext cx="5719506" cy="4610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2840" y="5093110"/>
            <a:ext cx="3195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Web Wizard and the VCC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26142"/>
            <a:ext cx="9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6831</TotalTime>
  <Words>633</Words>
  <Application>Microsoft Macintosh PowerPoint</Application>
  <PresentationFormat>On-screen Show (4:3)</PresentationFormat>
  <Paragraphs>213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 Hebrew Scholar</vt:lpstr>
      <vt:lpstr>Calibri</vt:lpstr>
      <vt:lpstr>Rial</vt:lpstr>
      <vt:lpstr>Times</vt:lpstr>
      <vt:lpstr>Arial</vt:lpstr>
      <vt:lpstr>Dark-Blue-Vertical-PPT-Template</vt:lpstr>
      <vt:lpstr>1_Dark-Blue-Vertical-PPT-Template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New leader orientation!</dc:title>
  <dc:creator>Cassandra Anderson</dc:creator>
  <cp:lastModifiedBy>Microsoft Office User</cp:lastModifiedBy>
  <cp:revision>544</cp:revision>
  <cp:lastPrinted>2016-09-19T18:18:34Z</cp:lastPrinted>
  <dcterms:created xsi:type="dcterms:W3CDTF">2014-02-19T16:49:03Z</dcterms:created>
  <dcterms:modified xsi:type="dcterms:W3CDTF">2018-04-12T19:13:41Z</dcterms:modified>
</cp:coreProperties>
</file>